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85" r:id="rId3"/>
    <p:sldId id="287" r:id="rId4"/>
    <p:sldId id="386" r:id="rId5"/>
    <p:sldId id="391" r:id="rId6"/>
    <p:sldId id="289" r:id="rId7"/>
    <p:sldId id="290" r:id="rId8"/>
    <p:sldId id="291" r:id="rId9"/>
    <p:sldId id="292" r:id="rId10"/>
    <p:sldId id="293" r:id="rId11"/>
    <p:sldId id="387" r:id="rId12"/>
    <p:sldId id="385" r:id="rId13"/>
    <p:sldId id="405" r:id="rId14"/>
    <p:sldId id="392" r:id="rId15"/>
    <p:sldId id="406" r:id="rId16"/>
    <p:sldId id="399" r:id="rId17"/>
    <p:sldId id="384" r:id="rId18"/>
    <p:sldId id="374" r:id="rId19"/>
    <p:sldId id="375" r:id="rId20"/>
    <p:sldId id="401" r:id="rId21"/>
    <p:sldId id="402" r:id="rId22"/>
    <p:sldId id="400" r:id="rId23"/>
    <p:sldId id="407" r:id="rId24"/>
    <p:sldId id="390" r:id="rId25"/>
    <p:sldId id="403" r:id="rId26"/>
    <p:sldId id="404" r:id="rId27"/>
    <p:sldId id="371" r:id="rId28"/>
    <p:sldId id="37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C9943-6980-4E19-9B2D-B0693CB5AF86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A276-6B3E-45C5-AA4B-B17A5212F2A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395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C364-E2D4-430E-9015-E9A592F6F719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34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33F1E8-54BD-4C7F-8DAC-AC47855D2227}" type="datetimeFigureOut">
              <a:rPr lang="ru-RU" smtClean="0"/>
              <a:t>13.03.2025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6C043A-FF6F-470A-8181-C17E46452FDF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7FC7ABDA03432ECB1162C77D15E756344051C854C34D65FB6C0FEF15283DFE9282C19AE92088EBD447A1D1DDEF57D78CE112CA7E8D637F4A3Eq9D" TargetMode="External"/><Relationship Id="rId2" Type="http://schemas.openxmlformats.org/officeDocument/2006/relationships/hyperlink" Target="consultantplus://offline/ref=2E89B7C19EA1BDEF5318D77A88D88651182A0FB6112B70322BC891C401415E71D49BB8987E13C8F56807F9CC7DC50E7FEF08DD59EE00FFDAhErC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924944"/>
            <a:ext cx="6912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НК РФ с 2025 года.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УФНС России по Республике Саха (Якутия)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49" y="188640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32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>
          <a:xfrm>
            <a:off x="2195736" y="620688"/>
            <a:ext cx="4968552" cy="72075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17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НДФЛ с 2025 года</a:t>
            </a:r>
            <a:br>
              <a:rPr lang="ru-RU" altLang="ru-RU" sz="2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Объект 1"/>
          <p:cNvSpPr>
            <a:spLocks noGrp="1"/>
          </p:cNvSpPr>
          <p:nvPr>
            <p:ph idx="4294967295"/>
          </p:nvPr>
        </p:nvSpPr>
        <p:spPr>
          <a:xfrm>
            <a:off x="395536" y="1772816"/>
            <a:ext cx="8496944" cy="3672408"/>
          </a:xfrm>
          <a:prstGeom prst="rect">
            <a:avLst/>
          </a:prstGeom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alt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Новая прогрессивная шкала налогообложения по НДФЛ с 2025 </a:t>
            </a:r>
            <a:r>
              <a:rPr lang="ru-RU" alt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года  (п.1 ст. 224 НК РФ): </a:t>
            </a:r>
          </a:p>
          <a:p>
            <a:pPr marL="0" indent="0">
              <a:buFont typeface="Arial" charset="0"/>
              <a:buNone/>
              <a:defRPr/>
            </a:pPr>
            <a:endParaRPr lang="ru-RU" alt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8650" indent="-628650">
              <a:buFont typeface="Wingdings" panose="05000000000000000000" pitchFamily="2" charset="2"/>
              <a:buChar char="Ø"/>
              <a:defRPr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- если доход не превышает 2,4 млн руб.;</a:t>
            </a:r>
          </a:p>
          <a:p>
            <a:pPr marL="628650" indent="-628650">
              <a:buFont typeface="Wingdings" panose="05000000000000000000" pitchFamily="2" charset="2"/>
              <a:buChar char="Ø"/>
              <a:defRPr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312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000 руб. + 15% с дохода, превышающего 2,4 млн руб., но до 5 млн руб.;</a:t>
            </a:r>
          </a:p>
          <a:p>
            <a:pPr marL="628650" indent="-628650">
              <a:buFont typeface="Wingdings" panose="05000000000000000000" pitchFamily="2" charset="2"/>
              <a:buChar char="Ø"/>
              <a:defRPr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702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000 руб. + 18% с дохода, превышающего 5 млн руб., но до 20 млн руб.;</a:t>
            </a:r>
          </a:p>
          <a:p>
            <a:pPr marL="628650" indent="-628650">
              <a:buFont typeface="Wingdings" panose="05000000000000000000" pitchFamily="2" charset="2"/>
              <a:buChar char="Ø"/>
              <a:defRPr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402 000 руб. + 20% с дохода, превышающего 20 млн руб., но до 50 млн руб.;</a:t>
            </a:r>
          </a:p>
          <a:p>
            <a:pPr marL="628650" indent="-628650">
              <a:buFont typeface="Wingdings" panose="05000000000000000000" pitchFamily="2" charset="2"/>
              <a:buChar char="Ø"/>
              <a:defRPr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402 000 руб. + 22% с дохода, превышающего 50 млн руб.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ru-RU" alt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49" y="188640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08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 bwMode="auto">
          <a:xfrm>
            <a:off x="2267744" y="260648"/>
            <a:ext cx="5328592" cy="7921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Прогрессивная шкала НДФЛ</a:t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altLang="ru-RU" sz="2000" dirty="0" smtClean="0">
              <a:solidFill>
                <a:srgbClr val="1B04C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16873098"/>
              </p:ext>
            </p:extLst>
          </p:nvPr>
        </p:nvGraphicFramePr>
        <p:xfrm>
          <a:off x="251520" y="1335833"/>
          <a:ext cx="8784975" cy="542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953"/>
                <a:gridCol w="1069222"/>
                <a:gridCol w="811957"/>
                <a:gridCol w="2166590"/>
                <a:gridCol w="1451087"/>
                <a:gridCol w="1453166"/>
              </a:tblGrid>
              <a:tr h="37608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До 2025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1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F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С 2025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1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0FD"/>
                    </a:solidFill>
                  </a:tcPr>
                </a:tc>
              </a:tr>
              <a:tr h="235049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Основные </a:t>
                      </a:r>
                    </a:p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доходы (ЗП, ГПХ, ИП на ОСНО, аренда, проценты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по займам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) </a:t>
                      </a:r>
                      <a:endParaRPr lang="en-US" sz="16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п.1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ст. 224 НК РФ)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до 5 млн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5 млн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13%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15%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Основные </a:t>
                      </a:r>
                    </a:p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доходы (ЗП, ГПХ, ИП на ОСНО, аренда, проценты по займам) </a:t>
                      </a:r>
                    </a:p>
                    <a:p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до 2,4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 млн</a:t>
                      </a:r>
                    </a:p>
                    <a:p>
                      <a:endParaRPr lang="ru-RU" sz="16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2,4-5 млн</a:t>
                      </a:r>
                    </a:p>
                    <a:p>
                      <a:endParaRPr lang="ru-RU" sz="16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5-20 млн</a:t>
                      </a:r>
                    </a:p>
                    <a:p>
                      <a:endParaRPr lang="ru-RU" sz="16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20-50 млн</a:t>
                      </a:r>
                    </a:p>
                    <a:p>
                      <a:endParaRPr lang="ru-RU" sz="16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 50 млн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18%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20%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22%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</a:tr>
              <a:tr h="129167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Пассивные доходы (дивиденды, ЦБ, % по вкладам)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до 5 млн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5 млн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13%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15%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Пассивные доходы (дивиденды, ЦБ, % по вкладам)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до 2,4 млн</a:t>
                      </a:r>
                    </a:p>
                    <a:p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</a:rPr>
                        <a:t> 2,4 млн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</a:tr>
              <a:tr h="1410299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Отдельные виды доходов (СВО, северные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надбавки)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(п. 6.1, 6.2 ст. 210,  п. 1.2 ст. 224 НК РФ)</a:t>
                      </a:r>
                      <a:endParaRPr lang="ru-RU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до  5 млн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свыше 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5 млн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650 000 руб. + (сумма дохода – 5 млн руб.)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х 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marL="84418" marR="8441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A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94"/>
            <a:ext cx="1517899" cy="1343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36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822637" y="1606873"/>
            <a:ext cx="7320689" cy="4829253"/>
          </a:xfrm>
          <a:prstGeom prst="rect">
            <a:avLst/>
          </a:prstGeom>
        </p:spPr>
        <p:txBody>
          <a:bodyPr lIns="80147" tIns="40074" rIns="80147" bIns="40074"/>
          <a:lstStyle/>
          <a:p>
            <a:endParaRPr lang="ru-RU" sz="14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677" y="294089"/>
            <a:ext cx="7343873" cy="4571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КБК по НДФЛ с 2025 года</a:t>
            </a:r>
            <a:r>
              <a:rPr lang="ru-RU" sz="2000" b="0" dirty="0">
                <a:solidFill>
                  <a:srgbClr val="0070C0"/>
                </a:solidFill>
                <a:effectLst/>
              </a:rPr>
              <a:t/>
            </a:r>
            <a:br>
              <a:rPr lang="ru-RU" sz="2000" b="0" dirty="0">
                <a:solidFill>
                  <a:srgbClr val="0070C0"/>
                </a:solidFill>
                <a:effectLst/>
              </a:rPr>
            </a:br>
            <a:endParaRPr lang="ru-RU" sz="2000" b="0" dirty="0">
              <a:solidFill>
                <a:srgbClr val="0070C0"/>
              </a:solidFill>
              <a:effectLst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530681"/>
              </p:ext>
            </p:extLst>
          </p:nvPr>
        </p:nvGraphicFramePr>
        <p:xfrm>
          <a:off x="395536" y="764704"/>
          <a:ext cx="8568951" cy="576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171"/>
                <a:gridCol w="1069175"/>
                <a:gridCol w="200471"/>
                <a:gridCol w="859422"/>
                <a:gridCol w="1328486"/>
                <a:gridCol w="1770226"/>
              </a:tblGrid>
              <a:tr h="407904">
                <a:tc gridSpan="4"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2025</a:t>
                      </a:r>
                      <a:endParaRPr lang="ru-RU" sz="2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2025</a:t>
                      </a:r>
                      <a:endParaRPr lang="ru-RU" sz="220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65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КБК 182 1 01 02010 01 1000 110</a:t>
                      </a:r>
                      <a:endParaRPr lang="en-US" sz="16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млн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/>
                </a:tc>
                <a:tc hMerge="1">
                  <a:txBody>
                    <a:bodyPr/>
                    <a:lstStyle/>
                    <a:p>
                      <a:endParaRPr lang="ru-RU" sz="180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2,4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млн</a:t>
                      </a:r>
                      <a:endParaRPr lang="ru-RU" sz="160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72186" marR="72186" marT="41469" marB="41469"/>
                </a:tc>
              </a:tr>
              <a:tr h="5565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КБК 182 1 01 02080 01 1000 110</a:t>
                      </a:r>
                    </a:p>
                  </a:txBody>
                  <a:tcPr marL="72186" marR="72186" marT="41469" marB="4146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млн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8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  <a:tc>
                  <a:txBody>
                    <a:bodyPr/>
                    <a:lstStyle/>
                    <a:p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2,4-5 млн</a:t>
                      </a:r>
                      <a:endParaRPr lang="en-US" sz="16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3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КБК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182 1 01 02200 01 1000 110</a:t>
                      </a:r>
                    </a:p>
                    <a:p>
                      <a:endParaRPr lang="ru-RU" sz="1600" b="1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КБК 182 1 01 02210 01 1000 110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участников СВО;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Северные выплаты (коэффициенты и надбавки)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млн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млн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186" marR="72186" marT="41469" marB="4146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72186" marR="72186" marT="41469" marB="4146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01445">
                <a:tc gridSpan="6">
                  <a:txBody>
                    <a:bodyPr/>
                    <a:lstStyle/>
                    <a:p>
                      <a:pPr marL="266700" indent="0">
                        <a:buFontTx/>
                        <a:buNone/>
                      </a:pPr>
                      <a:endParaRPr lang="ru-RU" sz="150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6670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налога, исчисленного налоговыми агентами с 1 января 2025 г. </a:t>
                      </a:r>
                      <a:r>
                        <a:rPr lang="ru-RU" sz="1500" u="sng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части налоговой базы свыше 5 млн руб. в год</a:t>
                      </a:r>
                      <a:r>
                        <a:rPr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используются новые КБК:</a:t>
                      </a:r>
                    </a:p>
                  </a:txBody>
                  <a:tcPr marL="78191" marR="78191" marT="41468" marB="414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</a:tr>
              <a:tr h="65301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КБК </a:t>
                      </a:r>
                      <a:r>
                        <a:rPr lang="ru-RU" sz="13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182 1 01 02150 01 1000 110</a:t>
                      </a:r>
                    </a:p>
                    <a:p>
                      <a:pPr algn="ctr"/>
                      <a:endParaRPr lang="ru-RU" sz="13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8191" marR="78191" marT="41468" marB="414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налог исчислен по ставке 18% с части налоговой базы свыше 5 млн, но не более 20 млн руб. в год;</a:t>
                      </a:r>
                      <a:endParaRPr lang="ru-RU" sz="13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72186" marR="72186" marT="41469" marB="4146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</a:tr>
              <a:tr h="6525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КБК 182 1 01 02160 01 1000 110</a:t>
                      </a:r>
                    </a:p>
                    <a:p>
                      <a:endParaRPr lang="ru-RU" sz="13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8191" marR="78191" marT="41468" marB="414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налог исчислен по ставке 20% с части налоговой базы свыше 20 млн, но не более 50 млн руб. в год;</a:t>
                      </a:r>
                      <a:endParaRPr lang="ru-RU" sz="13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72186" marR="72186" marT="41469" marB="4146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</a:tr>
              <a:tr h="79847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КБК 182 1 01 02170 01 1000 110</a:t>
                      </a:r>
                    </a:p>
                    <a:p>
                      <a:endParaRPr lang="ru-RU" sz="13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8191" marR="78191" marT="41468" marB="414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1042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если налог исчислен по ставке 22% с части налоговой базы свыше 50 млн руб. в год.</a:t>
                      </a:r>
                      <a:endParaRPr lang="ru-RU" sz="13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72186" marR="72186" marT="41469" marB="4146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18" marR="84418" marT="45721" marB="4572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26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539552" y="1196752"/>
            <a:ext cx="7850069" cy="5239374"/>
          </a:xfrm>
          <a:prstGeom prst="rect">
            <a:avLst/>
          </a:prstGeom>
        </p:spPr>
        <p:txBody>
          <a:bodyPr lIns="80147" tIns="40074" rIns="80147" bIns="40074">
            <a:normAutofit/>
          </a:bodyPr>
          <a:lstStyle/>
          <a:p>
            <a:pPr marL="0" indent="0" algn="ctr">
              <a:buNone/>
            </a:pP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по льготным ставкам по доходам на СВО и в районах Крайнего Севера:	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2005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Денежное довольствие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(денежное содержание) и иные дополнительные выплаты, получаемые в соответствии с законодательством Российской Федерации, при условии, что такие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непосредственно связаны с участием в специальной военной операции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выполнением задач в период специальной военной операции на территориях Украины, Донецкой Народной Республики, Луганской Народной Республики, Запорожской области и Херсонской области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2006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(денежное довольствие, денежное содержание),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получаемая (получаемое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лицами, работающими (служащими) в районах Крайнего Севера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приравненных к ним местностях, других местностях (районах) с неблагоприятными (особыми) климатическими или экологическими условиями, в части, относящейся к установленным в соответствии с законодательством Российской Федерации районным коэффициентам к заработной плате (денежному довольствию, денежному содержанию) за работу (службу) в данных районах или местностях и процентным надбавкам к заработной плате (денежному довольствию, денежному содержанию) за работу (службу) в данных районах или местностях.</a:t>
            </a:r>
          </a:p>
          <a:p>
            <a:pPr marL="85725" indent="180975" algn="ctr"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корректного исчисления НДФЛ по новой шкале, обязателен раздельный учет видов доходов, ведение налоговых регистров. </a:t>
            </a:r>
            <a:r>
              <a:rPr lang="ru-RU" sz="1800" dirty="0"/>
              <a:t>	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60648"/>
            <a:ext cx="8393806" cy="947790"/>
          </a:xfr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2025 г. обновлены коды доходов, используемые при заполнении Приложения № 1 к расчету 6-НДФЛ. </a:t>
            </a:r>
            <a:br>
              <a:rPr lang="ru-RU" sz="18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ФНС России от 18.10.2024 № ЕД-7-11/877@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582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2267744" y="404664"/>
            <a:ext cx="4896544" cy="50323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</a:p>
        </p:txBody>
      </p:sp>
      <p:sp>
        <p:nvSpPr>
          <p:cNvPr id="28676" name="Объект 1"/>
          <p:cNvSpPr>
            <a:spLocks noGrp="1"/>
          </p:cNvSpPr>
          <p:nvPr>
            <p:ph idx="4294967295"/>
          </p:nvPr>
        </p:nvSpPr>
        <p:spPr>
          <a:xfrm>
            <a:off x="611560" y="1268760"/>
            <a:ext cx="8229600" cy="540067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2025 года к основным доходам  применяются новые дифференцированные налоговые ставки НДФЛ (ст. 224 НК РФ);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Их размер зависит от величины и вида дохода.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К основным доходам относятся  -  зарплата, премии, отпускные, пособие по временной нетрудоспособности (ст. 210 НК РФ). 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Они признаются полученными в день выплаты (п. 1 ст. 223 НК РФ). 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На эту дату налоговый агент удерживает НДФЛ. Налог удерживается в том числе при выплате аванса по зарплате. 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Налоговый агент уплачивает удержанный налог путем внесения единого налогового платежа (ЕНП). Распределяется он путем  представления уведомлений.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Срок уплаты НДФЛ зависит от того, в каких числах месяца исчислен и удержан НДФЛ: с 1-го по 22-го числа включительно или с 23-го числа по последнее числа месяца.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377950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50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 bwMode="auto">
          <a:xfrm>
            <a:off x="1907704" y="333380"/>
            <a:ext cx="5832648" cy="6473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28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Увеличены стандартные вычеты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31207283"/>
              </p:ext>
            </p:extLst>
          </p:nvPr>
        </p:nvGraphicFramePr>
        <p:xfrm>
          <a:off x="683568" y="1196752"/>
          <a:ext cx="8352928" cy="5407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461"/>
                <a:gridCol w="2485169"/>
                <a:gridCol w="2761298"/>
              </a:tblGrid>
              <a:tr h="40568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Вычеты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До 2025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С 2025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3FF"/>
                    </a:solidFill>
                  </a:tcPr>
                </a:tc>
              </a:tr>
              <a:tr h="1005816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Стандартный вычет на второго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последующих детей</a:t>
                      </a:r>
                    </a:p>
                    <a:p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(ст. 218 НК РФ)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второго – 1 400 руб.</a:t>
                      </a:r>
                    </a:p>
                    <a:p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третьего и каждого последующего – 3 000 руб.</a:t>
                      </a: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второго – 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 руб.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третьего и каждого последующего – </a:t>
                      </a:r>
                      <a:r>
                        <a:rPr lang="ru-RU" sz="15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 руб.</a:t>
                      </a:r>
                      <a:endParaRPr lang="ru-RU" sz="15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5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16">
                <a:tc>
                  <a:txBody>
                    <a:bodyPr/>
                    <a:lstStyle/>
                    <a:p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Стандартный вычет если ребенок в возрасте </a:t>
                      </a:r>
                      <a:r>
                        <a:rPr lang="ru-RU" sz="1500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 18 лет 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ребенком-инвалидом (или является учащимся очной формы обучения, аспирантом, ординатором, интерном в возрасте </a:t>
                      </a:r>
                      <a:r>
                        <a:rPr lang="ru-RU" sz="1500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24 лет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если он является инвалидом </a:t>
                      </a:r>
                      <a:r>
                        <a:rPr lang="en-US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</a:t>
                      </a:r>
                      <a:r>
                        <a:rPr lang="en-US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групп) (ст. 218 НК РФ)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 руб. 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  руб. </a:t>
                      </a:r>
                      <a:endParaRPr lang="ru-RU" sz="15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8093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 размер дохода,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достижения которого предоставляются стандартные вычеты на детей (ст. 218 НК РФ)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 руб.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 руб. </a:t>
                      </a:r>
                      <a:endParaRPr lang="ru-RU" sz="15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16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Вычет на ГТО (при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условии прохождения диспансеризации)</a:t>
                      </a:r>
                    </a:p>
                    <a:p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(пп. 2.1 п. 1 ст. 218 НК РФ)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18 000 руб. </a:t>
                      </a:r>
                      <a:endParaRPr lang="ru-RU" sz="15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399" marR="84399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1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2051720" y="404664"/>
            <a:ext cx="6048672" cy="57641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ru-RU" altLang="ru-RU" sz="28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Стандартные налоговые вычеты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4294967295"/>
          </p:nvPr>
        </p:nvSpPr>
        <p:spPr>
          <a:xfrm>
            <a:off x="783981" y="1196974"/>
            <a:ext cx="7776796" cy="5472385"/>
          </a:xfrm>
          <a:prstGeom prst="rect">
            <a:avLst/>
          </a:prstGeom>
        </p:spPr>
        <p:txBody>
          <a:bodyPr/>
          <a:lstStyle/>
          <a:p>
            <a:pPr marL="447675" indent="-401638">
              <a:buFont typeface="Wingdings" pitchFamily="2" charset="2"/>
              <a:buChar char="Ø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1 января 2025 года стандартный налоговый вычет на детей предоставляется налоговым агентом (работодателем налогоплательщика) автоматически при наличии соответствующих сведений. Заявление для этого не требуется (пп. 4 п. 1 ст. 218 НК РФ). </a:t>
            </a:r>
          </a:p>
          <a:p>
            <a:pPr marL="447675" indent="-447675">
              <a:buFont typeface="Wingdings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налогоплательщик впервые получает такой вычет, то  предоставляет документы, подтверждающие право на него. </a:t>
            </a:r>
          </a:p>
          <a:p>
            <a:pPr marL="447675" indent="-447675">
              <a:buFont typeface="Wingdings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изменятся основания для предоставления вычета, работник обязан представить необходимые документы (при наличии) (пп. 4 п. 1 ст. 218 НК РФ).</a:t>
            </a:r>
          </a:p>
          <a:p>
            <a:pPr marL="447675" indent="-447675">
              <a:buFont typeface="Wingdings" pitchFamily="2" charset="2"/>
              <a:buChar char="Ø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в течение года стандартные налоговые вычеты были предоставлены одним или несколькими налоговыми агентами в большем размере, чем предусмотрено законодательством, то по окончании года налоговые органы произведут перерасчет. Соответствующая сумма НДФЛ будет включена в налоговое уведомление.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31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57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1763687" y="332656"/>
            <a:ext cx="5976665" cy="648419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ru-RU" altLang="ru-RU" sz="28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Новый стандартный вычет</a:t>
            </a:r>
          </a:p>
        </p:txBody>
      </p:sp>
      <p:sp>
        <p:nvSpPr>
          <p:cNvPr id="31747" name="Прямоугольник 1"/>
          <p:cNvSpPr>
            <a:spLocks noChangeArrowheads="1"/>
          </p:cNvSpPr>
          <p:nvPr/>
        </p:nvSpPr>
        <p:spPr bwMode="auto">
          <a:xfrm>
            <a:off x="983276" y="1123950"/>
            <a:ext cx="7177454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С 2025 г. граждане, которые выполнили </a:t>
            </a:r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нормативы ГТО </a:t>
            </a:r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получили знак отличия либо подтвердили его, смогут получить новый стандартный вычет у работодателя. Сумма вычета за год - 18 000 руб. (НДФЛ - 2 340 руб.) (пп. 2.1 п.1 ст. 218 НК РФ). </a:t>
            </a:r>
          </a:p>
          <a:p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Для получения вычета у работодателя в  конкретном году должны быть выполнены такие условия: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работник </a:t>
            </a:r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этом году выполнил нормативы комплекса "Готов к труду и обороне" в соответствующей возрастной группе и награжден знаком отличия (то есть сдал нормативы в первый раз) или подтвердил полученный знак отличия (то есть повторно сдал нормативы);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этом же году работник прошел диспансеризацию.</a:t>
            </a:r>
          </a:p>
          <a:p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Работодатель может предоставить вычет сразу на всю сумму 18 000 руб. в любом месяце календарного года, но не раньше месяца, в котором работник подтвердил свое право на вычет. </a:t>
            </a:r>
          </a:p>
          <a:p>
            <a:r>
              <a:rPr lang="ru-RU" alt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То есть работник должен будет принести работодателю документы, которые подтверждают эти события.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7" y="11088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61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383931" y="333375"/>
            <a:ext cx="8229600" cy="6477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40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Страховые взносы</a:t>
            </a:r>
            <a:br>
              <a:rPr lang="ru-RU" altLang="ru-RU" sz="240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Объект 2"/>
          <p:cNvSpPr>
            <a:spLocks noGrp="1"/>
          </p:cNvSpPr>
          <p:nvPr>
            <p:ph idx="4294967295"/>
          </p:nvPr>
        </p:nvSpPr>
        <p:spPr>
          <a:xfrm>
            <a:off x="1115616" y="1484784"/>
            <a:ext cx="7416824" cy="4641379"/>
          </a:xfrm>
          <a:prstGeom prst="rect">
            <a:avLst/>
          </a:prstGeo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Основной единый тариф взносов – 30%;</a:t>
            </a:r>
          </a:p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Предельная база на 2024г. – 2 225 000 руб.,  </a:t>
            </a:r>
          </a:p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alt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2025 год  - 2 759 000 руб.;</a:t>
            </a:r>
          </a:p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выплаты свыше предельной базы взносы по единому тарифу начисляется в размере  15,1 %;</a:t>
            </a:r>
          </a:p>
          <a:p>
            <a:pPr marL="0" indent="0">
              <a:buFont typeface="Arial" charset="0"/>
              <a:buNone/>
            </a:pP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Отчетность по взносам:</a:t>
            </a:r>
          </a:p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РСВ –  ежеквартально;</a:t>
            </a:r>
          </a:p>
          <a:p>
            <a:pPr marL="0" indent="0">
              <a:buFont typeface="Arial" charset="0"/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Персонифицированные сведения – за первый и второй месяц каждого квартала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6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754379" y="947196"/>
            <a:ext cx="7573668" cy="4375812"/>
          </a:xfrm>
          <a:prstGeom prst="rect">
            <a:avLst/>
          </a:prstGeom>
        </p:spPr>
        <p:txBody>
          <a:bodyPr lIns="80147" tIns="40074" rIns="80147" bIns="40074">
            <a:normAutofit fontScale="85000" lnSpcReduction="20000"/>
          </a:bodyPr>
          <a:lstStyle/>
          <a:p>
            <a:pPr marL="45720" indent="0">
              <a:buNone/>
            </a:pPr>
            <a:r>
              <a: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ОПС, ОМС и по ВНиМ по единым тарифам – </a:t>
            </a:r>
          </a:p>
          <a:p>
            <a:pPr marL="45720" indent="0">
              <a:buNone/>
            </a:pPr>
            <a:r>
              <a: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КБК 182 1 02 01000 01 1000 160.</a:t>
            </a:r>
          </a:p>
          <a:p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ОПС </a:t>
            </a:r>
            <a:r>
              <a:rPr lang="ru-RU" sz="1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дополнительным тарифам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спецоценки:</a:t>
            </a:r>
          </a:p>
          <a:p>
            <a:pPr marL="619081" indent="-300552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работникам, указанным в п. 1 ч. 1 ст. 30 Закона № 400-ФЗ, - </a:t>
            </a:r>
          </a:p>
          <a:p>
            <a:pPr marL="45720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182 1 02 04010 01 1010 160;</a:t>
            </a:r>
          </a:p>
          <a:p>
            <a:pPr marL="619081" indent="-300552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работникам, указанным в п. п. 2 - 18 ч. 1 ст. 30 Закона № 400-ФЗ,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8529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1 02 04020 01 1010 160.</a:t>
            </a:r>
          </a:p>
          <a:p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ОПС по дополнительным тарифам по результатам спецоценки:</a:t>
            </a:r>
          </a:p>
          <a:p>
            <a:pPr marL="619081" indent="-300552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работникам, указанным в п. 1 ч. 1 ст. 30 Закона № 400-ФЗ, - </a:t>
            </a:r>
          </a:p>
          <a:p>
            <a:pPr marL="45720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182 1 02 04010 01 1020 160;</a:t>
            </a:r>
          </a:p>
          <a:p>
            <a:pPr marL="619081" indent="-300552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работникам, указанным в п. п. 2 - 18 ч. 1 ст. 30 Закона № 400-ФЗ, </a:t>
            </a:r>
          </a:p>
          <a:p>
            <a:pPr marL="318529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1 02 04020 01 1020 160.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5953" y="294088"/>
            <a:ext cx="7343873" cy="542623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КБК по страховым взносам </a:t>
            </a:r>
            <a:r>
              <a:rPr lang="ru-RU" sz="19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(без изменений)</a:t>
            </a:r>
            <a:br>
              <a:rPr lang="ru-RU" sz="19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90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9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383931" y="333375"/>
            <a:ext cx="8229600" cy="6477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Налог на прибыль</a:t>
            </a:r>
            <a:b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1B04C6"/>
                </a:solidFill>
                <a:effectLst/>
                <a:latin typeface="Times New Roman" pitchFamily="18" charset="0"/>
                <a:cs typeface="Times New Roman" pitchFamily="18" charset="0"/>
              </a:rPr>
              <a:t>Федеральный закон от 12.07.2024 №176-ФЗ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4294967295"/>
          </p:nvPr>
        </p:nvSpPr>
        <p:spPr>
          <a:xfrm>
            <a:off x="755576" y="1530350"/>
            <a:ext cx="7776796" cy="4346922"/>
          </a:xfrm>
          <a:prstGeom prst="rect">
            <a:avLst/>
          </a:prstGeom>
        </p:spPr>
        <p:txBody>
          <a:bodyPr/>
          <a:lstStyle/>
          <a:p>
            <a:pPr marL="361950" indent="-361950">
              <a:buFont typeface="Wingdings" pitchFamily="2" charset="2"/>
              <a:buChar char="Ø"/>
            </a:pP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С 2025 года ставка налога на прибыль повышена с 20% до 25%  (п.1 ст. 284 НК РФ):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8% зачисляется в ФБ;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17% зачисляется в РБ.</a:t>
            </a:r>
          </a:p>
          <a:p>
            <a:pPr marL="0" indent="0">
              <a:buNone/>
            </a:pPr>
            <a:endParaRPr lang="ru-RU" alt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9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97422" y="131515"/>
            <a:ext cx="4468812" cy="120925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Освобождение по </a:t>
            </a:r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ст. 145 НК РФ </a:t>
            </a:r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налогоплательщиков на  </a:t>
            </a:r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Общей </a:t>
            </a:r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системе </a:t>
            </a:r>
            <a:r>
              <a:rPr lang="ru-RU" sz="2000" dirty="0" smtClean="0">
                <a:latin typeface="Arial Cyr" panose="020B0604020202020204" pitchFamily="34" charset="0"/>
                <a:cs typeface="Arial Cyr" panose="020B0604020202020204" pitchFamily="34" charset="0"/>
              </a:rPr>
              <a:t>налогообложения (ОСНО)</a:t>
            </a:r>
            <a:endParaRPr lang="ru-RU" sz="2000" dirty="0">
              <a:latin typeface="Arial Cyr" panose="020B0604020202020204" pitchFamily="34" charset="0"/>
              <a:cs typeface="Arial Cyr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07904" y="1700809"/>
            <a:ext cx="2808312" cy="4896543"/>
          </a:xfrm>
          <a:prstGeom prst="roundRect">
            <a:avLst>
              <a:gd name="adj" fmla="val 978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Не представляет налоговые декларации по НДС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Право на освобождение от уплаты НДС носит уведомительный характер. (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Форма Уведомления КНД 1150104.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Выписки из книги продаж и бух.баланса/КУДиР) Подтверждение налогового органа не требуется. 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608004" y="1359762"/>
            <a:ext cx="360040" cy="3410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88224" y="35868"/>
            <a:ext cx="2448272" cy="6561484"/>
          </a:xfrm>
          <a:prstGeom prst="roundRect">
            <a:avLst>
              <a:gd name="adj" fmla="val 56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ВАЖНО!</a:t>
            </a:r>
          </a:p>
          <a:p>
            <a:pPr algn="just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Освобождение не касается случаев:</a:t>
            </a:r>
          </a:p>
          <a:p>
            <a:pPr algn="just"/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ри исполнении обязанностей налогового агента по НДС;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ри реализации  подакцизных товаров;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ри ввозе товаров в РФ;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ри выставлении счетов-фактур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с выделенной суммой НДС в период применения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освобождения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2" y="35868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07504" y="1700809"/>
            <a:ext cx="3524324" cy="3600399"/>
          </a:xfrm>
          <a:prstGeom prst="roundRect">
            <a:avLst>
              <a:gd name="adj" fmla="val 1056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defTabSz="1800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Выручка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от реализации товаров (работ, услуг) облагаемых НДС (без учета налога)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за 3 предшествующих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последовательных календарных месяца 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не превышает 2 млн. </a:t>
            </a:r>
            <a:r>
              <a:rPr lang="ru-RU" sz="1600" b="1" u="sng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руб.</a:t>
            </a:r>
          </a:p>
          <a:p>
            <a:pPr marL="285750" indent="-285750" defTabSz="180000">
              <a:buFont typeface="Wingdings" panose="05000000000000000000" pitchFamily="2" charset="2"/>
              <a:buChar char="§"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285750" indent="-285750" defTabSz="1800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 3-х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месячный период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включается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месяц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создания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(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регистрации) организаций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и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ИП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180000" indent="-180000">
              <a:buAutoNum type="arabicPeriod"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359761"/>
            <a:ext cx="414337" cy="34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107504" y="5445224"/>
            <a:ext cx="3524324" cy="1152128"/>
          </a:xfrm>
          <a:prstGeom prst="roundRect">
            <a:avLst>
              <a:gd name="adj" fmla="val 9789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С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чета-фактуры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выставляют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с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надписью "Без НДС" и регистрируют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в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 Cyr" panose="020B0604020202020204" pitchFamily="34" charset="0"/>
                <a:cs typeface="Arial Cyr" panose="020B0604020202020204" pitchFamily="34" charset="0"/>
              </a:rPr>
              <a:t>книге продаж </a:t>
            </a:r>
          </a:p>
        </p:txBody>
      </p:sp>
    </p:spTree>
    <p:extLst>
      <p:ext uri="{BB962C8B-B14F-4D97-AF65-F5344CB8AC3E}">
        <p14:creationId xmlns:p14="http://schemas.microsoft.com/office/powerpoint/2010/main" val="135901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67545" y="2996952"/>
            <a:ext cx="8424936" cy="2736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20.01.2025 применяются новые формы и форматы уведомлений об использовании (о продлении использования, об отказе от использования) налогоплательщиками права на освобождение от исполнения обязанности по исчислению и уплате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приказом ФНС России от 21.10.2024 № ЕД-7-3/879@.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Организации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индивидуальные предприниматели, применяющие общую систему налогообложения (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представляют уведомление на освобождение по ст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145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 РФ - по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 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КНД 1150104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" indent="0" algn="just">
              <a:buNone/>
            </a:pP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404664"/>
            <a:ext cx="8208912" cy="1368152"/>
          </a:xfrm>
          <a:prstGeom prst="roundRect">
            <a:avLst>
              <a:gd name="adj" fmla="val 97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новые формы уведомлений для освобождения от НДС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4581525" y="2094012"/>
            <a:ext cx="0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9320"/>
            <a:ext cx="8064895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70C0"/>
                </a:solidFill>
                <a:effectLst/>
                <a:latin typeface="Arial Cyr" panose="020B0604020202020204" pitchFamily="34" charset="0"/>
                <a:cs typeface="Arial Cyr" panose="020B0604020202020204" pitchFamily="34" charset="0"/>
              </a:rPr>
              <a:t>Пример расчета выручки для НП ОСН</a:t>
            </a:r>
            <a:endParaRPr lang="ru-RU" sz="2800" dirty="0">
              <a:solidFill>
                <a:srgbClr val="0070C0"/>
              </a:solidFill>
              <a:effectLst/>
              <a:latin typeface="Arial Cyr" panose="020B0604020202020204" pitchFamily="34" charset="0"/>
              <a:cs typeface="Arial Cyr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47935" y="1052736"/>
            <a:ext cx="8064895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395537" y="908720"/>
            <a:ext cx="8352928" cy="5184576"/>
          </a:xfrm>
        </p:spPr>
        <p:txBody>
          <a:bodyPr>
            <a:normAutofit fontScale="85000" lnSpcReduction="20000"/>
          </a:bodyPr>
          <a:lstStyle/>
          <a:p>
            <a:pPr marL="45720" indent="0" algn="just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 берутся любые три месяца подряд, в том числе и те, которые не попадают в один налоговый период.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Например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вы начали применять освобождение с 1 апреля, лимит выручки должен соблюдаться в следующих периодах: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 - март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март - апрель;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- апрель - май;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- май - июнь и так далее, вплоть до периода январь - февраль - март следующего года.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выручки рассчитывается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операциям, которые облагаются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свобождение применяется 12 календарных месяцев. </a:t>
            </a:r>
          </a:p>
          <a:p>
            <a:pPr marL="45720" indent="0" algn="just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0874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88318" y="1628800"/>
            <a:ext cx="7056784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 cap="flat" cmpd="sng" algn="ctr">
            <a:solidFill>
              <a:schemeClr val="bg1"/>
            </a:solidFill>
            <a:prstDash val="solid"/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3600" dirty="0">
                <a:solidFill>
                  <a:srgbClr val="0070C0"/>
                </a:solidFill>
                <a:latin typeface="Times New Roman AIS" pitchFamily="18" charset="0"/>
                <a:ea typeface="Times New Roman AIS" pitchFamily="18" charset="0"/>
                <a:cs typeface="Times New Roman AIS" pitchFamily="18" charset="0"/>
              </a:rPr>
              <a:t>Изменения с </a:t>
            </a:r>
            <a:r>
              <a:rPr lang="ru-RU" altLang="ru-RU" sz="3600" dirty="0">
                <a:solidFill>
                  <a:srgbClr val="0070C0"/>
                </a:solidFill>
                <a:latin typeface="Times New Roman" pitchFamily="18" charset="0"/>
                <a:ea typeface="Times New Roman AIS" pitchFamily="18" charset="0"/>
                <a:cs typeface="Times New Roman AIS" pitchFamily="18" charset="0"/>
              </a:rPr>
              <a:t>2024</a:t>
            </a:r>
            <a:r>
              <a:rPr lang="ru-RU" altLang="ru-RU" sz="3600" dirty="0">
                <a:solidFill>
                  <a:srgbClr val="0070C0"/>
                </a:solidFill>
                <a:latin typeface="Times New Roman AIS" pitchFamily="18" charset="0"/>
                <a:ea typeface="Times New Roman AIS" pitchFamily="18" charset="0"/>
                <a:cs typeface="Times New Roman AIS" pitchFamily="18" charset="0"/>
              </a:rPr>
              <a:t> года в части представления гражданам социальных налоговых вычетов по НДФЛ </a:t>
            </a:r>
          </a:p>
          <a:p>
            <a:pPr lvl="0" algn="ctr"/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F6FC6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1" y="119336"/>
            <a:ext cx="1296144" cy="126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11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457200" y="404814"/>
            <a:ext cx="8169520" cy="604837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2024 года вступили в силу изменения законодательства, которые позволяют получить социальный налоговый вычет в упрощенном порядке, а также, как и ранее, у работодателя или представив налоговую декларацию по форме 3-НДФЛ.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социального налогового вычета необходимо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в налоговый орган унифицированный документ - справку об оплате (уплате) соответствующих услуг (взносов).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выдается организацией (ИП) по запросу физического лица (либо его супруги (супруга)), содержит исчерпывающую информацию о понесенных расходах и заменяет все остальные подтверждающие документы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подтверждения расходов, понесенных 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01.01.2024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при представлении декларации по форме 3-НДФЛ за 2023 год), необходимо предоставлять комплект документов (копию договора, чек, копию лицензии), как и ранее.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вычета в упрощенном порядке предоставлять какие-либо справки не требуется - организация (ИП) самостоятельно направит все сведения в налоговый орган, при наличии технической возможности.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Унифицированная справка является подтверждающим документом по расходам: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обучения;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оплату медицинских услуг;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физкультурно-оздоровительных услуг;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об уплате страховых взносов;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Справка об уплате пенсионных взносов по договору негосударственного пенсионного обеспечения.</a:t>
            </a:r>
          </a:p>
        </p:txBody>
      </p:sp>
    </p:spTree>
    <p:extLst>
      <p:ext uri="{BB962C8B-B14F-4D97-AF65-F5344CB8AC3E}">
        <p14:creationId xmlns:p14="http://schemas.microsoft.com/office/powerpoint/2010/main" val="351250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ъект 2"/>
          <p:cNvSpPr>
            <a:spLocks noGrp="1"/>
          </p:cNvSpPr>
          <p:nvPr>
            <p:ph idx="4294967295"/>
          </p:nvPr>
        </p:nvSpPr>
        <p:spPr>
          <a:xfrm>
            <a:off x="323528" y="980728"/>
            <a:ext cx="8496944" cy="525656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85725" indent="0" algn="just">
              <a:buFont typeface="Arial" charset="0"/>
              <a:buNone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Федеральной налоговой службой России принято сразу несколько приказов, в которых утверждены формы справок:</a:t>
            </a:r>
          </a:p>
          <a:p>
            <a:pPr marL="85725" indent="0" algn="just">
              <a:buFont typeface="Wingdings" panose="05000000000000000000" pitchFamily="2" charset="2"/>
              <a:buChar char="q"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оплате медицинских услуг </a:t>
            </a:r>
          </a:p>
          <a:p>
            <a:pPr marL="85725" indent="0" algn="just">
              <a:buFont typeface="Arial" charset="0"/>
              <a:buNone/>
              <a:defRPr/>
            </a:pPr>
            <a:r>
              <a:rPr lang="ru-RU" altLang="ru-RU" sz="17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7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17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Приказ ФНС России от 08.11.2023 №ЕД-7-11/824@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форма КНД 1151156;</a:t>
            </a:r>
          </a:p>
          <a:p>
            <a:pPr marL="85725" indent="0" algn="just">
              <a:buFont typeface="Wingdings" panose="05000000000000000000" pitchFamily="2" charset="2"/>
              <a:buChar char="q"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оплате образовательных услуг </a:t>
            </a:r>
          </a:p>
          <a:p>
            <a:pPr marL="85725" indent="0" algn="just">
              <a:buFont typeface="Arial" charset="0"/>
              <a:buNone/>
              <a:defRPr/>
            </a:pPr>
            <a:r>
              <a:rPr lang="ru-RU" alt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17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Приказ ФНС России от 18.10.2023 №ЕД-7-11/755@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форма КНД 1151158;</a:t>
            </a:r>
          </a:p>
          <a:p>
            <a:pPr marL="85725" indent="0" algn="just">
              <a:buFont typeface="Wingdings" panose="05000000000000000000" pitchFamily="2" charset="2"/>
              <a:buChar char="q"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оплате  физкультурно-оздоровительных услуг </a:t>
            </a:r>
          </a:p>
          <a:p>
            <a:pPr marL="85725" indent="0" algn="just">
              <a:buFont typeface="Arial" charset="0"/>
              <a:buNone/>
              <a:defRPr/>
            </a:pPr>
            <a:r>
              <a:rPr lang="ru-RU" alt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17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Приказ ФНС России от 18.10.2023 №ЕД-7-11/756@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форма КНД 1151160.     </a:t>
            </a:r>
          </a:p>
          <a:p>
            <a:pPr marL="85725" indent="0">
              <a:buFont typeface="Wingdings" panose="05000000000000000000" pitchFamily="2" charset="2"/>
              <a:buChar char="q"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об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уплате страховых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</a:t>
            </a:r>
          </a:p>
          <a:p>
            <a:pPr marL="85725" indent="0">
              <a:buNone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700" dirty="0" smtClean="0">
                <a:hlinkClick r:id="rId2"/>
              </a:rPr>
              <a:t>Приказом </a:t>
            </a:r>
            <a:r>
              <a:rPr lang="ru-RU" sz="1700" dirty="0">
                <a:hlinkClick r:id="rId2"/>
              </a:rPr>
              <a:t>ФНС России от 12.10.2023 N БВ-7-11/736</a:t>
            </a:r>
            <a:r>
              <a:rPr lang="ru-RU" sz="1700" dirty="0" smtClean="0">
                <a:hlinkClick r:id="rId2"/>
              </a:rPr>
              <a:t>@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altLang="ru-RU" sz="17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КНД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1151159.     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indent="0">
              <a:buFont typeface="Wingdings" panose="05000000000000000000" pitchFamily="2" charset="2"/>
              <a:buChar char="q"/>
              <a:defRPr/>
            </a:pPr>
            <a:r>
              <a:rPr lang="ru-RU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уплате пенсионных взносов по договору негосударственного пенсионного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indent="0" algn="just">
              <a:buNone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700" dirty="0" smtClean="0">
                <a:hlinkClick r:id="rId3"/>
              </a:rPr>
              <a:t>Приказом </a:t>
            </a:r>
            <a:r>
              <a:rPr lang="ru-RU" sz="1700" dirty="0">
                <a:hlinkClick r:id="rId3"/>
              </a:rPr>
              <a:t>ФНС России от 12.10.2023 N БВ-7-11/737</a:t>
            </a:r>
            <a:r>
              <a:rPr lang="ru-RU" sz="1700" dirty="0" smtClean="0">
                <a:hlinkClick r:id="rId3"/>
              </a:rPr>
              <a:t>@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altLang="ru-RU" sz="17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КНД </a:t>
            </a:r>
            <a:r>
              <a:rPr lang="ru-RU" altLang="ru-RU" sz="1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1151157.     </a:t>
            </a:r>
          </a:p>
          <a:p>
            <a:pPr marL="85725" indent="0" algn="just">
              <a:buFont typeface="Arial" charset="0"/>
              <a:buNone/>
              <a:defRPr/>
            </a:pPr>
            <a:r>
              <a:rPr lang="ru-RU" alt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Этими приказами утверждены форматы справок, порядок их заполнения и направления в налоговый орган.</a:t>
            </a:r>
          </a:p>
          <a:p>
            <a:pPr marL="85725" indent="0" algn="just">
              <a:buFont typeface="Arial" charset="0"/>
              <a:buNone/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Таким образом: </a:t>
            </a:r>
          </a:p>
          <a:p>
            <a:pPr marL="371475" indent="-285750" algn="just">
              <a:buFont typeface="Wingdings" panose="05000000000000000000" pitchFamily="2" charset="2"/>
              <a:buChar char="Ø"/>
              <a:defRPr/>
            </a:pPr>
            <a:r>
              <a:rPr lang="ru-RU" alt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2024 году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новые формы и форматы нужно было использовать для получения социальных вычетов у налоговых агентов</a:t>
            </a:r>
            <a:r>
              <a:rPr lang="ru-RU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71475" indent="-285750" algn="just">
              <a:buFont typeface="Wingdings" panose="05000000000000000000" pitchFamily="2" charset="2"/>
              <a:buChar char="Ø"/>
              <a:defRPr/>
            </a:pPr>
            <a:r>
              <a:rPr lang="ru-RU" alt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2025 года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для их получения в упрощенном порядке и на основании декларации.</a:t>
            </a:r>
          </a:p>
        </p:txBody>
      </p:sp>
      <p:sp>
        <p:nvSpPr>
          <p:cNvPr id="22531" name="Заголовок 3"/>
          <p:cNvSpPr>
            <a:spLocks noGrp="1"/>
          </p:cNvSpPr>
          <p:nvPr>
            <p:ph type="title"/>
          </p:nvPr>
        </p:nvSpPr>
        <p:spPr bwMode="auto">
          <a:xfrm>
            <a:off x="2195736" y="404813"/>
            <a:ext cx="5544616" cy="5762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effectLst/>
              </a:rPr>
              <a:t>Социальный вычет по НДФЛ</a:t>
            </a:r>
          </a:p>
        </p:txBody>
      </p:sp>
    </p:spTree>
    <p:extLst>
      <p:ext uri="{BB962C8B-B14F-4D97-AF65-F5344CB8AC3E}">
        <p14:creationId xmlns:p14="http://schemas.microsoft.com/office/powerpoint/2010/main" val="372826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idx="4294967295"/>
          </p:nvPr>
        </p:nvSpPr>
        <p:spPr>
          <a:xfrm>
            <a:off x="971600" y="1268760"/>
            <a:ext cx="7910097" cy="5039966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ru-RU" alt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ачиная с расходов, произведенных с 01.01.2024, для подтверждения права на социальный вычет необходимо приложить только </a:t>
            </a:r>
            <a:r>
              <a:rPr lang="ru-RU" alt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справку об оплате</a:t>
            </a:r>
            <a:r>
              <a:rPr lang="ru-RU" alt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услуг для представления в налоговый орган, выданную организацией или ИП</a:t>
            </a: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осуществляющими соответствующую деятельность.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Представление такой справки не требуется, если сведения о фактических расходах налогоплательщика на оказанные медицинские услуги были представлены в налоговые органы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напрямую</a:t>
            </a: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вышеуказанными организациями и ИП и информация о поступивших расходах размещена в личном кабинете налогоплательщика.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Кроме того, ФНС рекомендовала документы для использования в работе с 2025 года. Среди них представлены бланки журналов сформированных справок об оплате услуг, а также об уплате взносов. Их подают в налоговый орган  организации и ИП, которые оказывают вышеназванные услуги.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738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 bwMode="auto">
          <a:xfrm>
            <a:off x="783981" y="188641"/>
            <a:ext cx="7968762" cy="4320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Обратите внимание</a:t>
            </a:r>
          </a:p>
        </p:txBody>
      </p:sp>
      <p:sp>
        <p:nvSpPr>
          <p:cNvPr id="17" name="Объект 7"/>
          <p:cNvSpPr>
            <a:spLocks noGrp="1"/>
          </p:cNvSpPr>
          <p:nvPr>
            <p:ph sz="half" idx="4294967295"/>
          </p:nvPr>
        </p:nvSpPr>
        <p:spPr>
          <a:xfrm>
            <a:off x="4767950" y="803834"/>
            <a:ext cx="4035991" cy="55868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263" indent="0">
              <a:buFont typeface="Arial" charset="0"/>
              <a:buNone/>
              <a:tabLst>
                <a:tab pos="449263" algn="l"/>
              </a:tabLst>
              <a:defRPr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indent="0">
              <a:buFont typeface="Arial" charset="0"/>
              <a:buNone/>
              <a:defRPr/>
            </a:pP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«Сумма расходов на оказание медицинской услуги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коду услуги «1»  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общая сумма произведенных расходов на оказанные медицинские услуги (за исключением расходов по дорогостоящему лечению);</a:t>
            </a:r>
          </a:p>
          <a:p>
            <a:pPr marL="180975" indent="0">
              <a:buFont typeface="Arial" charset="0"/>
              <a:buNone/>
              <a:defRPr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  «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расходов на оказание медицинской услуги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коду услуги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«2»  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 общая сумма произведенных расходов по дорогостоящим видам лечения в соответствии с перечнем медицинских услуг, утвержденным Правительством РФ. </a:t>
            </a:r>
          </a:p>
          <a:p>
            <a:pPr marL="180975" indent="0">
              <a:buFont typeface="Arial" charset="0"/>
              <a:buNone/>
              <a:defRPr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утвержден постановлением Правительства РФ от 08.04.2020г. №458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/>
          <p:nvPr/>
        </p:nvPicPr>
        <p:blipFill rotWithShape="1">
          <a:blip r:embed="rId2"/>
          <a:srcRect l="34435" t="7479" r="18509" b="3324"/>
          <a:stretch/>
        </p:blipFill>
        <p:spPr bwMode="auto">
          <a:xfrm>
            <a:off x="786840" y="841288"/>
            <a:ext cx="3789485" cy="523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786841" y="5040529"/>
            <a:ext cx="3495038" cy="3663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788024" y="2630344"/>
            <a:ext cx="3837654" cy="35349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5" name="Прямая со стрелкой 44"/>
          <p:cNvCxnSpPr/>
          <p:nvPr/>
        </p:nvCxnSpPr>
        <p:spPr>
          <a:xfrm flipV="1">
            <a:off x="3943939" y="3284984"/>
            <a:ext cx="1060109" cy="19159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59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1835696" y="404813"/>
            <a:ext cx="6458381" cy="97948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effectLst/>
              </a:rPr>
              <a:t>Журнал сформированных справок об оплате медицинских услуг (КНД 111539)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4294967295"/>
          </p:nvPr>
        </p:nvPicPr>
        <p:blipFill rotWithShape="1">
          <a:blip r:embed="rId2"/>
          <a:srcRect l="15664" t="22786" r="36274" b="5537"/>
          <a:stretch/>
        </p:blipFill>
        <p:spPr>
          <a:xfrm>
            <a:off x="683568" y="1600200"/>
            <a:ext cx="7920880" cy="4853136"/>
          </a:xfrm>
          <a:prstGeom prst="rect">
            <a:avLst/>
          </a:prstGeom>
          <a:ln w="190500" cap="sq">
            <a:solidFill>
              <a:srgbClr val="C8C6BD"/>
            </a:solidFill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7093" y="2276476"/>
            <a:ext cx="1528397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325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1714501" y="404813"/>
            <a:ext cx="5383823" cy="50390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effectLst/>
              </a:rPr>
              <a:t>За недостоверные сведения будет штраф</a:t>
            </a:r>
            <a:endParaRPr lang="ru-RU" altLang="ru-RU" sz="2000" b="1" dirty="0" smtClean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95536" y="1240954"/>
            <a:ext cx="8424936" cy="5500414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медицинские, образовательные и физкультурно-спортивные организации, </a:t>
            </a:r>
            <a:r>
              <a:rPr lang="ru-RU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указывали в справках достоверные сведения,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2024 г.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нарушения заработает новый штраф.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из-за неверных сведений в справке гражданин получит социальный вычет в большем размере, чем ему положено, то для организации (ИП), которая такую справку выдала, последует наказание.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 составит 20% от суммы неправомерно возвращенного физлицу НДФЛ.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штрафа освободят, если организация или ИП уточнят сведения и представят в налоговый орган новую справку с верными данными.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налоговый агент или образовательная, медицинская, физкультурно-спортивная организация уточнят сведения и станет понятно, что вычет полагался в меньшей сумме, - налог придется вернуть.</a:t>
            </a:r>
          </a:p>
          <a:p>
            <a:pPr marL="45720" indent="0">
              <a:buNone/>
              <a:defRPr/>
            </a:pPr>
            <a:r>
              <a:rPr lang="ru-RU" sz="1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 случае налоговый орган отменит свое прежнее решение в течение 5 рабочих дней: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подачи уточненных сведений медицинской, образовательной, и физкультурно-спортивной организацией;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года, в котором налоговый агент сдаст уточненную справку о доходах и суммах налога физлица.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нужно будет вернуть с начисленными процентами. Проценты начислят по ключевой ставке ЦБ РФ за период с 3-го дня после принятия решения о предоставлении налогового вычета до даты его отмены включительно.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" y="21754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557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1714501" y="404813"/>
            <a:ext cx="5383823" cy="50390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Упрощенный порядок получения вычетов</a:t>
            </a:r>
            <a:endParaRPr lang="ru-RU" altLang="ru-RU" sz="2000" b="1" dirty="0" smtClean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95536" y="980728"/>
            <a:ext cx="8424936" cy="5760640"/>
          </a:xfrm>
          <a:prstGeom prst="rect">
            <a:avLst/>
          </a:prstGeom>
        </p:spPr>
        <p:txBody>
          <a:bodyPr/>
          <a:lstStyle/>
          <a:p>
            <a:pPr marL="45720" indent="0" algn="just">
              <a:buNone/>
              <a:defRPr/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аналогии с имущественными и инвестиционными вычетами: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2024 год – прием и агрегирование сведений;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2025 года – формирование заявлений и предоставление вычетов.</a:t>
            </a:r>
          </a:p>
          <a:p>
            <a:pPr marL="45720" indent="0">
              <a:buNone/>
              <a:defRPr/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будет работать:</a:t>
            </a:r>
          </a:p>
          <a:p>
            <a:pPr marL="45720" indent="0"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25 февраля представление сведений о доходах граждан;</a:t>
            </a:r>
          </a:p>
          <a:p>
            <a:pPr marL="45720" indent="0"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 марта формирование заявлений по проверенным сведениям о доходах;</a:t>
            </a:r>
          </a:p>
          <a:p>
            <a:pPr marL="45720" indent="0"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20 марта размещение предзаполненных заявлений в ЛК ФЛ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758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1763687" y="404664"/>
            <a:ext cx="6048673" cy="81453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Обновленные формы отчетности</a:t>
            </a:r>
          </a:p>
        </p:txBody>
      </p:sp>
      <p:sp>
        <p:nvSpPr>
          <p:cNvPr id="36868" name="Прямоугольник 5"/>
          <p:cNvSpPr>
            <a:spLocks noChangeArrowheads="1"/>
          </p:cNvSpPr>
          <p:nvPr/>
        </p:nvSpPr>
        <p:spPr bwMode="auto">
          <a:xfrm>
            <a:off x="827584" y="1484784"/>
            <a:ext cx="784887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 на прибыль организаций  – 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 ФНС России от 02.10.2024 №ЕД-7-3/830</a:t>
            </a:r>
            <a:r>
              <a:rPr lang="en-US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отчетности за 1 кв. 2025г.;</a:t>
            </a:r>
          </a:p>
          <a:p>
            <a:pPr marL="361950" indent="-361950">
              <a:buAutoNum type="arabicPeriod" startAt="3"/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Расчет по страховым взносам (РСВ)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Приказ ФНС России от 13.09.2024 №ЕД-7-11/739</a:t>
            </a:r>
            <a:r>
              <a:rPr lang="en-US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разделе 3 с персонифицированными сведениями нужно будет из общей суммы выплат по строке 140 выделять сумму выплат по ГПД и указывать ее в новой строке 141. Появится новое приложение 3.1 к разделу 1 с расчетом соответствия условиям применения пониженного тарифа 7,6% для обрабатывающих производств. Добавлены новые коды тарифов и категорий застрахованного лица, вводятся новые коды периодов освобождения от уплаты взносов.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ачиная </a:t>
            </a:r>
            <a:r>
              <a:rPr lang="ru-RU" alt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расчета за I квартал 2025 г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1950" indent="-361950">
              <a:buFontTx/>
              <a:buAutoNum type="arabicPeriod" startAt="3"/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Налоговая декларация по НДС  - 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ФНС России </a:t>
            </a:r>
            <a:r>
              <a:rPr lang="ru-RU" dirty="0" smtClean="0"/>
              <a:t>от </a:t>
            </a:r>
            <a:r>
              <a:rPr lang="ru-RU" dirty="0"/>
              <a:t>05.11.2024 </a:t>
            </a:r>
            <a:r>
              <a:rPr lang="en-US" dirty="0"/>
              <a:t>N </a:t>
            </a:r>
            <a:r>
              <a:rPr lang="ru-RU" dirty="0"/>
              <a:t>ЕД-7-3/989</a:t>
            </a:r>
            <a:r>
              <a:rPr lang="ru-RU" dirty="0" smtClean="0"/>
              <a:t>@.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отчетности за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alt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квартал 2025 г.</a:t>
            </a:r>
          </a:p>
          <a:p>
            <a:pPr marL="361950" indent="-361950">
              <a:buFontTx/>
              <a:buAutoNum type="arabicPeriod" startAt="3"/>
            </a:pP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Дополнены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доходов и вычетов по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НДФЛ. 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 от 18.10.2024 N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ЕД-7-11/877.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2025 года.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4"/>
            </a:pP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9" y="0"/>
            <a:ext cx="137795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2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755576" y="1556792"/>
            <a:ext cx="7320689" cy="4397205"/>
          </a:xfrm>
          <a:prstGeom prst="rect">
            <a:avLst/>
          </a:prstGeom>
        </p:spPr>
        <p:txBody>
          <a:bodyPr lIns="75246" tIns="37623" rIns="75246" bIns="37623">
            <a:normAutofit fontScale="40000" lnSpcReduction="20000"/>
          </a:bodyPr>
          <a:lstStyle/>
          <a:p>
            <a:pPr marL="27305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Пунктом п. 8 ч. 2 ст. 6  Федерального Законам от 27.11.2018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422-ФЗ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35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ОБЪЕКТОМ </a:t>
            </a:r>
            <a:r>
              <a:rPr lang="ru-RU" sz="35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НАЛОГООБЛОЖЕНИЯ  ПО  НПД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(выполнения) физическими лицами услуг (работ) по гражданско-правовым договорам при условии, что заказчиками услуг (работ) выступают работодатели указанных физических лиц или лица, </a:t>
            </a:r>
            <a:r>
              <a:rPr lang="ru-RU" sz="35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бывшие их работодателями менее двух лет назад.</a:t>
            </a:r>
          </a:p>
          <a:p>
            <a:pPr marL="27305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следует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доходы, полученные от оказания услуг плательщиками налога на профессиональный доход бывшему работодателю менее 2 лет назад, не признаются объектом налогообложения по НПД, и 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налогообложению НДФЛ и </a:t>
            </a:r>
            <a:r>
              <a:rPr lang="ru-RU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страховыми  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зносами  </a:t>
            </a:r>
            <a:r>
              <a:rPr lang="ru-RU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общеустановленном порядке, а чеки подлежат аннулированию. </a:t>
            </a:r>
          </a:p>
          <a:p>
            <a:pPr marL="27305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данной нормы со стороны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работодателя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прямым нарушением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№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422-ФЗ и в случае не уточнения налоговых обязательств на сумму указанных выплат за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оказанные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(услуги) подлежат доначислению НДФЛ и СВ со стороны налоговых органов.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667143" cy="108012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ПРИВЛЕЧЕНИИ ПЛАТЕЛЬЩИКОВ НАЛОГА НА ПРОФЕССИОНАЛЬНЫЙ ДОХОД (САМОЗАНЯТЫХ) ВАЖНО ЗНАТЬ!</a:t>
            </a:r>
            <a:r>
              <a:rPr lang="ru-RU" sz="49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70C0"/>
              </a:solidFill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25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63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95536" y="1052736"/>
            <a:ext cx="8136904" cy="5616624"/>
          </a:xfrm>
          <a:prstGeom prst="rect">
            <a:avLst/>
          </a:prstGeom>
        </p:spPr>
        <p:txBody>
          <a:bodyPr lIns="75246" tIns="37623" rIns="75246" bIns="37623">
            <a:normAutofit fontScale="25000" lnSpcReduction="20000"/>
          </a:bodyPr>
          <a:lstStyle/>
          <a:p>
            <a:pPr marL="388620" indent="-5715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продолжительном и постоянном привлечении плательщиков налога на профессиональный доход налоговым органом будут проведены мероприятия налогового контроля по выявлению возможной подмены трудовых отношений.</a:t>
            </a:r>
          </a:p>
          <a:p>
            <a:pPr marL="365125" indent="-365125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Риски </a:t>
            </a:r>
            <a:r>
              <a:rPr lang="ru-RU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плательщиков, которые влекут за собой проведение контрольных мероприятий: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минимальное количество постоянных работников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оказываемые самозанятыми (далее – СМЗ), непосредственно связаны с хозяйственной деятельностью 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СМЗ (см. по чекам) имеют ежемесячный, периодичный 1-2 раза в месяц, характер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на постоянной основе одних и тех же СМЗ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налоговая нагрузка по зарплатным налогам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которые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должны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исполнять своими трудовыми силами исполняют по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поручению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установленные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СМЗ </a:t>
            </a:r>
          </a:p>
          <a:p>
            <a:pPr marL="38862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самозанятого можно на сайте ФНС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476672"/>
            <a:ext cx="6912768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группу рискориентированных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endParaRPr lang="ru-RU" sz="180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002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223" y="404819"/>
            <a:ext cx="8229600" cy="2084387"/>
          </a:xfrm>
          <a:solidFill>
            <a:srgbClr val="D1F3FF"/>
          </a:solidFill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3100" dirty="0" smtClean="0">
                <a:solidFill>
                  <a:srgbClr val="0070C0"/>
                </a:solidFill>
                <a:effectLst/>
              </a:rPr>
              <a:t>Telegram</a:t>
            </a:r>
            <a:r>
              <a:rPr lang="ru-RU" sz="3100" dirty="0" smtClean="0">
                <a:solidFill>
                  <a:srgbClr val="0070C0"/>
                </a:solidFill>
                <a:effectLst/>
              </a:rPr>
              <a:t> канал </a:t>
            </a:r>
            <a:br>
              <a:rPr lang="ru-RU" sz="3100" dirty="0" smtClean="0">
                <a:solidFill>
                  <a:srgbClr val="0070C0"/>
                </a:solidFill>
                <a:effectLst/>
              </a:rPr>
            </a:br>
            <a:r>
              <a:rPr lang="ru-RU" sz="3100" dirty="0" smtClean="0">
                <a:solidFill>
                  <a:srgbClr val="0070C0"/>
                </a:solidFill>
                <a:effectLst/>
              </a:rPr>
              <a:t>«Про налоги Якутии»</a:t>
            </a:r>
            <a:br>
              <a:rPr lang="ru-RU" sz="3100" dirty="0" smtClean="0">
                <a:solidFill>
                  <a:srgbClr val="0070C0"/>
                </a:solidFill>
                <a:effectLst/>
              </a:rPr>
            </a:br>
            <a:r>
              <a:rPr lang="en-US" dirty="0">
                <a:solidFill>
                  <a:srgbClr val="0070C0"/>
                </a:solidFill>
                <a:effectLst/>
              </a:rPr>
              <a:t>https://</a:t>
            </a:r>
            <a:r>
              <a:rPr lang="en-US" dirty="0" smtClean="0">
                <a:solidFill>
                  <a:srgbClr val="0070C0"/>
                </a:solidFill>
                <a:effectLst/>
              </a:rPr>
              <a:t>t.me/pro_nalogi14</a:t>
            </a:r>
            <a:endParaRPr lang="ru-RU" dirty="0">
              <a:solidFill>
                <a:srgbClr val="0070C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197" y="2636912"/>
            <a:ext cx="3058257" cy="342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82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212976"/>
            <a:ext cx="7772400" cy="1663824"/>
          </a:xfrm>
        </p:spPr>
        <p:txBody>
          <a:bodyPr/>
          <a:lstStyle/>
          <a:p>
            <a:pPr marL="182880" indent="0" algn="ctr">
              <a:lnSpc>
                <a:spcPct val="150000"/>
              </a:lnSpc>
              <a:buNone/>
              <a:defRPr/>
            </a:pPr>
            <a:r>
              <a:rPr lang="ru-RU" sz="230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250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1880</TotalTime>
  <Words>2952</Words>
  <Application>Microsoft Office PowerPoint</Application>
  <PresentationFormat>Экран (4:3)</PresentationFormat>
  <Paragraphs>283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Воздушный поток</vt:lpstr>
      <vt:lpstr>Презентация PowerPoint</vt:lpstr>
      <vt:lpstr> НДФЛ с 2025 года </vt:lpstr>
      <vt:lpstr>Прогрессивная шкала НДФЛ </vt:lpstr>
      <vt:lpstr>КБК по НДФЛ с 2025 года </vt:lpstr>
      <vt:lpstr>С 1 января 2025 г. обновлены коды доходов, используемые при заполнении Приложения № 1 к расчету 6-НДФЛ.  Приказ ФНС России от 18.10.2024 № ЕД-7-11/877@ </vt:lpstr>
      <vt:lpstr>Налог на доходы физических лиц </vt:lpstr>
      <vt:lpstr>Увеличены стандартные вычеты</vt:lpstr>
      <vt:lpstr>Стандартные налоговые вычеты</vt:lpstr>
      <vt:lpstr>Новый стандартный вычет</vt:lpstr>
      <vt:lpstr>Страховые взносы     </vt:lpstr>
      <vt:lpstr>КБК по страховым взносам (без изменений)  </vt:lpstr>
      <vt:lpstr>Налог на прибыль Федеральный закон от 12.07.2024 №176-ФЗ</vt:lpstr>
      <vt:lpstr>Презентация PowerPoint</vt:lpstr>
      <vt:lpstr>Презентация PowerPoint</vt:lpstr>
      <vt:lpstr>Пример расчета выручки для НП ОСН</vt:lpstr>
      <vt:lpstr>Презентация PowerPoint</vt:lpstr>
      <vt:lpstr>Презентация PowerPoint</vt:lpstr>
      <vt:lpstr>Социальный вычет по НДФЛ</vt:lpstr>
      <vt:lpstr>Презентация PowerPoint</vt:lpstr>
      <vt:lpstr>Обратите внимание</vt:lpstr>
      <vt:lpstr>Журнал сформированных справок об оплате медицинских услуг (КНД 111539)</vt:lpstr>
      <vt:lpstr>За недостоверные сведения будет штраф</vt:lpstr>
      <vt:lpstr>Упрощенный порядок получения вычетов</vt:lpstr>
      <vt:lpstr>Обновленные формы отчетности</vt:lpstr>
      <vt:lpstr>  ПРИ ПРИВЛЕЧЕНИИ ПЛАТЕЛЬЩИКОВ НАЛОГА НА ПРОФЕССИОНАЛЬНЫЙ ДОХОД (САМОЗАНЯТЫХ) ВАЖНО ЗНАТЬ!  </vt:lpstr>
      <vt:lpstr>Включение в группу рискориентированных организаций</vt:lpstr>
      <vt:lpstr>Telegram канал  «Про налоги Якутии» https://t.me/pro_nalogi14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Захарова Александрина Александровна</dc:creator>
  <cp:lastModifiedBy>Мазайтис Наталья Валентиновна</cp:lastModifiedBy>
  <cp:revision>113</cp:revision>
  <dcterms:created xsi:type="dcterms:W3CDTF">2024-05-29T00:06:23Z</dcterms:created>
  <dcterms:modified xsi:type="dcterms:W3CDTF">2025-03-13T01:01:12Z</dcterms:modified>
</cp:coreProperties>
</file>